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88" r:id="rId2"/>
    <p:sldId id="290" r:id="rId3"/>
    <p:sldId id="283" r:id="rId4"/>
    <p:sldId id="257" r:id="rId5"/>
    <p:sldId id="258" r:id="rId6"/>
    <p:sldId id="267" r:id="rId7"/>
    <p:sldId id="259" r:id="rId8"/>
    <p:sldId id="268" r:id="rId9"/>
    <p:sldId id="285" r:id="rId10"/>
    <p:sldId id="269" r:id="rId11"/>
    <p:sldId id="270" r:id="rId12"/>
    <p:sldId id="265" r:id="rId13"/>
    <p:sldId id="271" r:id="rId14"/>
    <p:sldId id="272" r:id="rId15"/>
    <p:sldId id="264" r:id="rId16"/>
    <p:sldId id="286" r:id="rId17"/>
    <p:sldId id="273" r:id="rId18"/>
    <p:sldId id="266" r:id="rId19"/>
    <p:sldId id="287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 BEHDARVAND" initials="MB" lastIdx="1" clrIdx="0">
    <p:extLst>
      <p:ext uri="{19B8F6BF-5375-455C-9EA6-DF929625EA0E}">
        <p15:presenceInfo xmlns:p15="http://schemas.microsoft.com/office/powerpoint/2012/main" userId="f7e5238e3ec5f71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0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91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862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09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7651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756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42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9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05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66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1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8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5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544D2-8EE4-4649-BBAC-26EF887287BA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23A9312-CC86-49DB-B9C4-F154D41B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8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624749" y="919163"/>
            <a:ext cx="8596313" cy="388143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16600" dirty="0" smtClean="0">
                <a:solidFill>
                  <a:srgbClr val="FF0000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بسم </a:t>
            </a:r>
            <a:r>
              <a:rPr lang="fa-IR" sz="16600" dirty="0" smtClean="0">
                <a:solidFill>
                  <a:srgbClr val="FF0000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الله الرحمن الرحیم</a:t>
            </a:r>
            <a:endParaRPr lang="en-US" sz="16600" dirty="0">
              <a:solidFill>
                <a:srgbClr val="FF0000"/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31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8542" y="414414"/>
            <a:ext cx="10515600" cy="5802890"/>
          </a:xfrm>
        </p:spPr>
        <p:txBody>
          <a:bodyPr/>
          <a:lstStyle/>
          <a:p>
            <a:pPr marL="0" indent="0" algn="r">
              <a:buNone/>
            </a:pPr>
            <a:r>
              <a:rPr lang="fa-IR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عملگرها:</a:t>
            </a:r>
          </a:p>
          <a:p>
            <a:pPr marL="0" indent="0" algn="r">
              <a:buNone/>
            </a:pPr>
            <a:r>
              <a:rPr lang="fa-IR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        نمادهای ویژه ای هستند که محاسباتی مانند جمع و ضرب را انجام میدهند.</a:t>
            </a:r>
          </a:p>
          <a:p>
            <a:pPr marL="0" indent="0" algn="r">
              <a:buNone/>
            </a:pPr>
            <a:r>
              <a:rPr lang="fa-IR" dirty="0"/>
              <a:t> </a:t>
            </a: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ترتیب عملگرها: </a:t>
            </a:r>
          </a:p>
          <a:p>
            <a:pPr marL="0" indent="0" algn="r">
              <a:buNone/>
            </a:pP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پرانتز&gt;توان&gt;ضرب&gt;تقسیم&gt;جمع&gt;تفریق</a:t>
            </a:r>
          </a:p>
          <a:p>
            <a:pPr marL="0" indent="0" algn="r">
              <a:buNone/>
            </a:pP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عملیات ریاضی برروی رشته ها انجام نمی شود.</a:t>
            </a:r>
          </a:p>
          <a:p>
            <a:pPr marL="0" indent="0" algn="r">
              <a:buNone/>
            </a:pP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عمل جمع برای رشته ها به معنی چسباندن است.                            </a:t>
            </a:r>
            <a:r>
              <a:rPr lang="en-US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</a:t>
            </a:r>
            <a:endParaRPr lang="fa-IR" sz="2400" b="1" dirty="0">
              <a:solidFill>
                <a:srgbClr val="FFFF00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  <a:latin typeface="+mj-lt"/>
              <a:cs typeface="B Nazanin" panose="00000400000000000000" pitchFamily="2" charset="-78"/>
            </a:endParaRPr>
          </a:p>
          <a:p>
            <a:pPr marL="0" indent="0" algn="r">
              <a:buNone/>
            </a:pP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عمل ضرب برای رشته به معنی تکرار عمل است.</a:t>
            </a:r>
            <a:endParaRPr lang="en-US" sz="2400" b="1" dirty="0">
              <a:solidFill>
                <a:srgbClr val="FFFF00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  <a:latin typeface="+mj-lt"/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2400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</a:t>
            </a:r>
            <a:r>
              <a:rPr lang="en-US" sz="2400" dirty="0" err="1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ta”+”k</a:t>
            </a:r>
            <a:r>
              <a:rPr lang="en-US" sz="2400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”=“</a:t>
            </a:r>
            <a:r>
              <a:rPr lang="en-US" sz="2400" dirty="0" err="1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tak</a:t>
            </a:r>
            <a:r>
              <a:rPr lang="en-US" sz="2400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r>
              <a:rPr lang="en-US" sz="2400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3</a:t>
            </a:r>
            <a:r>
              <a:rPr lang="en-US" sz="2400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*”da”=“</a:t>
            </a:r>
            <a:r>
              <a:rPr lang="en-US" sz="2400" dirty="0" err="1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dadada</a:t>
            </a:r>
            <a:r>
              <a:rPr lang="en-US" sz="2400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”   </a:t>
            </a:r>
            <a:endParaRPr lang="en-US" sz="2400" dirty="0">
              <a:ln w="9525" cap="rnd" cmpd="sng" algn="ctr">
                <a:solidFill>
                  <a:srgbClr val="FF0000"/>
                </a:solidFill>
                <a:prstDash val="solid"/>
                <a:bevel/>
              </a:ln>
              <a:solidFill>
                <a:srgbClr val="FFFF00"/>
              </a:solidFill>
              <a:effectLst>
                <a:glow rad="101600">
                  <a:srgbClr val="00180B"/>
                </a:glo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39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/>
          <a:lstStyle/>
          <a:p>
            <a:pPr marL="0" indent="0" algn="r">
              <a:buNone/>
            </a:pPr>
            <a:r>
              <a:rPr lang="fa-IR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ترکیب عناصر: </a:t>
            </a:r>
          </a:p>
          <a:p>
            <a:pPr marL="0" indent="0" algn="r">
              <a:buNone/>
            </a:pPr>
            <a:r>
              <a:rPr lang="fa-IR" sz="2800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مفیدترین خصوصیت زبان برنامه نویسی است </a:t>
            </a:r>
          </a:p>
          <a:p>
            <a:pPr marL="0" indent="0" algn="r">
              <a:buNone/>
            </a:pPr>
            <a:r>
              <a:rPr lang="fa-IR" sz="2800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ا</a:t>
            </a:r>
            <a:r>
              <a:rPr lang="fa-IR" sz="2800" b="1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ستفاده </a:t>
            </a:r>
            <a:r>
              <a:rPr lang="fa-IR" sz="2800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از </a:t>
            </a:r>
            <a:r>
              <a:rPr lang="fa-IR" sz="2800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اجزای کوچک </a:t>
            </a:r>
            <a:r>
              <a:rPr lang="fa-IR" sz="2800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  برای ساختن یک برنامه است.</a:t>
            </a:r>
            <a:endParaRPr lang="fa-IR" sz="2800" dirty="0">
              <a:ln w="9525" cap="rnd" cmpd="sng" algn="ctr">
                <a:solidFill>
                  <a:srgbClr val="FF0000"/>
                </a:solidFill>
                <a:prstDash val="solid"/>
                <a:bevel/>
              </a:ln>
              <a:solidFill>
                <a:srgbClr val="FFFF00"/>
              </a:solidFill>
              <a:effectLst>
                <a:glow rad="101600">
                  <a:srgbClr val="00180B"/>
                </a:glow>
              </a:effectLst>
              <a:ea typeface="Calibri"/>
              <a:cs typeface="B Nazanin" panose="00000400000000000000" pitchFamily="2" charset="-78"/>
            </a:endParaRPr>
          </a:p>
          <a:p>
            <a:pPr marL="0" indent="0" algn="r">
              <a:buNone/>
            </a:pPr>
            <a:r>
              <a:rPr lang="fa-IR" sz="2800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                                                     </a:t>
            </a:r>
          </a:p>
          <a:p>
            <a:pPr marL="0" indent="0" algn="r">
              <a:buNone/>
            </a:pP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توضیحات برنامه نویسی:</a:t>
            </a:r>
          </a:p>
          <a:p>
            <a:pPr marL="0" indent="0" algn="r">
              <a:buNone/>
            </a:pPr>
            <a:r>
              <a:rPr lang="fa-IR" sz="2800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     با # نمایش داده می شود و توسط مفسر اجرا نمی شود.                     </a:t>
            </a:r>
            <a:endParaRPr lang="en-US" sz="2800" dirty="0">
              <a:solidFill>
                <a:srgbClr val="FFFF00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  <a:latin typeface="+mj-lt"/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#This is a test</a:t>
            </a:r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01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18011"/>
            <a:ext cx="12192000" cy="5373189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fa-IR" sz="2400" b="1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فراخوانی تابع</a:t>
            </a:r>
          </a:p>
          <a:p>
            <a:pPr marL="0" indent="0">
              <a:buNone/>
            </a:pP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Type(argument)  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help( )</a:t>
            </a:r>
          </a:p>
          <a:p>
            <a:pPr marL="0" indent="0" algn="r" rtl="1">
              <a:buNone/>
            </a:pPr>
            <a:r>
              <a:rPr lang="en-US" sz="1800" b="1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اینها 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فراخوانی تابع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هستند.</a:t>
            </a:r>
          </a:p>
          <a:p>
            <a:pPr marL="0" indent="0" algn="r" rtl="1">
              <a:buNone/>
            </a:pPr>
            <a:r>
              <a:rPr lang="fa-IR" b="1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تابع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id(argument)</a:t>
            </a:r>
            <a:r>
              <a:rPr lang="fa-IR" b="1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 </a:t>
            </a:r>
            <a:r>
              <a:rPr lang="fa-IR" b="1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یک عدد صحیح تصادفی را بر می گرداند.</a:t>
            </a:r>
          </a:p>
          <a:p>
            <a:pPr marL="0" indent="0" algn="r" rtl="1">
              <a:buNone/>
            </a:pPr>
            <a:r>
              <a:rPr lang="fa-IR" b="1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تابع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float( ), 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)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و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)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هر کدام مقدار یا عدد را براساس نوع خروجی برمی گرداند.</a:t>
            </a:r>
          </a:p>
          <a:p>
            <a:pPr marL="0" indent="0">
              <a:buNone/>
            </a:pP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(32)                  32</a:t>
            </a:r>
            <a:r>
              <a:rPr lang="fa-IR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a-IR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float(32)                 </a:t>
            </a: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32.                   </a:t>
            </a:r>
            <a:r>
              <a:rPr lang="en-US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(32)                 </a:t>
            </a: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‘32’</a:t>
            </a:r>
            <a:endParaRPr lang="fa-IR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fa-IR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توابع ریاضی:</a:t>
            </a:r>
          </a:p>
          <a:p>
            <a:pPr marL="0" indent="0" algn="r" rtl="1">
              <a:buNone/>
            </a:pP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Payton</a:t>
            </a:r>
            <a:r>
              <a:rPr lang="en-US" sz="1800" b="1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 </a:t>
            </a:r>
            <a:r>
              <a:rPr lang="fa-IR" sz="1800" b="1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 و 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Sage</a:t>
            </a:r>
            <a:r>
              <a:rPr lang="fa-IR" sz="1800" b="1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 ماژولی بنام 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Math</a:t>
            </a:r>
            <a:r>
              <a:rPr lang="fa-IR" sz="1800" b="1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 دارند که اغلب توابع رایج ریاضی در آن قرار دارد. و با 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import Math</a:t>
            </a:r>
            <a:r>
              <a:rPr lang="fa-IR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 </a:t>
            </a:r>
            <a:r>
              <a:rPr lang="fa-IR" sz="1800" b="1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می توان چند تابع یا ثابت و یا متغیر تعریف شده در ماژول را فراخوانی کرد.</a:t>
            </a:r>
          </a:p>
          <a:p>
            <a:pPr marL="0" indent="0">
              <a:buNone/>
            </a:pP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f</a:t>
            </a: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rom 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math import </a:t>
            </a:r>
            <a:r>
              <a:rPr lang="en-US" spc="50" dirty="0" err="1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sin,exp</a:t>
            </a: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             </a:t>
            </a:r>
            <a:r>
              <a:rPr lang="fa-IR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یا</a:t>
            </a: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      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from m</a:t>
            </a: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ath  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import</a:t>
            </a:r>
            <a:r>
              <a:rPr lang="fa-IR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 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+mj-cs"/>
              </a:rPr>
              <a:t>*</a:t>
            </a:r>
          </a:p>
        </p:txBody>
      </p:sp>
      <p:sp>
        <p:nvSpPr>
          <p:cNvPr id="4" name="Curved Left Arrow 3"/>
          <p:cNvSpPr/>
          <p:nvPr/>
        </p:nvSpPr>
        <p:spPr>
          <a:xfrm>
            <a:off x="1423849" y="1319349"/>
            <a:ext cx="313509" cy="77070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8007" y="2011678"/>
            <a:ext cx="222068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20000"/>
              </a:lnSpc>
              <a:spcBef>
                <a:spcPts val="1000"/>
              </a:spcBef>
            </a:pPr>
            <a:r>
              <a:rPr lang="fa-IR" sz="2000" dirty="0">
                <a:cs typeface="B Nazanin" panose="00000400000000000000" pitchFamily="2" charset="-78"/>
              </a:rPr>
              <a:t>خروجی مقدار برگشتی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638693" y="3322282"/>
            <a:ext cx="1031965" cy="143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638693" y="2919587"/>
            <a:ext cx="84037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20000"/>
              </a:lnSpc>
              <a:spcBef>
                <a:spcPts val="1000"/>
              </a:spcBef>
            </a:pPr>
            <a:r>
              <a:rPr lang="fa-IR" sz="2000" dirty="0">
                <a:cs typeface="B Nazanin" panose="00000400000000000000" pitchFamily="2" charset="-78"/>
              </a:rPr>
              <a:t>خروجی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9054760" y="3339662"/>
            <a:ext cx="1031965" cy="143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5601781" y="3205824"/>
            <a:ext cx="1031965" cy="143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2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9564" y="0"/>
            <a:ext cx="10515600" cy="6858000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sz="31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تابع دنباله ای از دستورات است که عملیات خاصی انجام میدهد.</a:t>
            </a:r>
          </a:p>
          <a:p>
            <a:pPr marL="0" indent="0" algn="r" rtl="1">
              <a:buNone/>
            </a:pPr>
            <a:r>
              <a:rPr lang="fa-IR" sz="31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از دستور </a:t>
            </a:r>
            <a:r>
              <a:rPr lang="en-US" sz="31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def</a:t>
            </a:r>
            <a:r>
              <a:rPr lang="fa-IR" sz="31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میتوان تابع جدیدی معرفی کرد.</a:t>
            </a:r>
          </a:p>
          <a:p>
            <a:pPr marL="0" indent="0" rtl="1">
              <a:buNone/>
            </a:pPr>
            <a:r>
              <a:rPr lang="fa-IR" dirty="0" smtClean="0"/>
              <a:t>                                                                     </a:t>
            </a:r>
            <a:endParaRPr lang="en-US" dirty="0" smtClean="0"/>
          </a:p>
          <a:p>
            <a:pPr marL="0" indent="0" rtl="1">
              <a:buNone/>
            </a:pPr>
            <a:endParaRPr lang="en-US" dirty="0" smtClean="0"/>
          </a:p>
          <a:p>
            <a:pPr marL="0" indent="0" rtl="1">
              <a:buNone/>
            </a:pPr>
            <a:r>
              <a:rPr lang="en-US" dirty="0" smtClean="0"/>
              <a:t>:</a:t>
            </a:r>
            <a:r>
              <a:rPr lang="fa-IR" sz="26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parameters)</a:t>
            </a:r>
            <a:r>
              <a:rPr lang="fa-IR" sz="26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spc="50" dirty="0" err="1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sz="26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en-US" sz="2600" spc="50" dirty="0" err="1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Expresions</a:t>
            </a:r>
            <a:r>
              <a:rPr lang="en-US" sz="26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</a:t>
            </a:r>
          </a:p>
          <a:p>
            <a:pPr marL="0" indent="0" algn="r" rtl="1">
              <a:buNone/>
            </a:pPr>
            <a:r>
              <a:rPr lang="fa-IR" sz="26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عباراتی </a:t>
            </a:r>
            <a:r>
              <a:rPr lang="fa-IR" sz="26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زیر </a:t>
            </a:r>
            <a:r>
              <a:rPr lang="en-US" sz="2600" spc="50" dirty="0" err="1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sz="26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26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نوشته می شوند تا </a:t>
            </a:r>
            <a:r>
              <a:rPr lang="fa-IR" sz="26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موقعی مربوط به </a:t>
            </a:r>
            <a:r>
              <a:rPr lang="en-US" sz="26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sz="26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26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هستند </a:t>
            </a:r>
            <a:r>
              <a:rPr lang="fa-IR" sz="26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از سمت چپ گنگره گذاری شده باشند</a:t>
            </a:r>
            <a:r>
              <a:rPr lang="fa-IR" dirty="0" smtClean="0"/>
              <a:t>.</a:t>
            </a:r>
          </a:p>
          <a:p>
            <a:pPr marL="0" indent="0" rtl="1">
              <a:buNone/>
            </a:pPr>
            <a:r>
              <a:rPr lang="en-US" sz="26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sz="26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newline():</a:t>
            </a:r>
          </a:p>
          <a:p>
            <a:pPr marL="0" indent="0" rtl="1">
              <a:buNone/>
            </a:pPr>
            <a:r>
              <a:rPr lang="en-US" sz="26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print</a:t>
            </a:r>
          </a:p>
          <a:p>
            <a:pPr marL="0" indent="0" algn="r" rtl="1">
              <a:buNone/>
            </a:pPr>
            <a:r>
              <a:rPr lang="fa-IR" sz="28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اولین دستور بدون تورفتگی جزء دستور تابع نیست</a:t>
            </a:r>
            <a:r>
              <a:rPr lang="fa-IR" sz="28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spc="50" dirty="0" smtClean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fa-IR" sz="28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مثال زیر خط سوم در تعریف تابع قرار نمی گیرد.</a:t>
            </a:r>
            <a:endParaRPr lang="en-US" sz="28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1">
              <a:buNone/>
            </a:pPr>
            <a:r>
              <a:rPr lang="en-US" sz="2800" spc="50" dirty="0" err="1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sz="28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print Twice(‘k’):</a:t>
            </a:r>
          </a:p>
          <a:p>
            <a:pPr marL="0" indent="0">
              <a:buNone/>
            </a:pPr>
            <a:r>
              <a:rPr lang="en-US" sz="31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1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1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rint </a:t>
            </a:r>
            <a:r>
              <a:rPr lang="en-US" sz="31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‘k</a:t>
            </a:r>
            <a:r>
              <a:rPr lang="fa-IR" sz="31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</a:t>
            </a:r>
            <a:r>
              <a:rPr lang="en-US" sz="31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’k</a:t>
            </a:r>
          </a:p>
          <a:p>
            <a:pPr marL="0" indent="0">
              <a:buNone/>
            </a:pPr>
            <a:r>
              <a:rPr lang="en-US" sz="31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1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rint </a:t>
            </a:r>
            <a:r>
              <a:rPr lang="en-US" sz="31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Twice(5)</a:t>
            </a:r>
          </a:p>
          <a:p>
            <a:pPr marL="0" indent="0">
              <a:buNone/>
            </a:pPr>
            <a:endParaRPr lang="en-US" sz="31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1">
              <a:buNone/>
            </a:pPr>
            <a:endParaRPr lang="fa-IR" dirty="0" smtClean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882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732" y="737527"/>
            <a:ext cx="10353762" cy="36951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متغیر به عنوان آرگومان استفاده می کنیم.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متغیر محلی :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متغیری که درون تابع می سازیم(فقط درون تابع موجودیت دارد)</a:t>
            </a:r>
          </a:p>
          <a:p>
            <a:pPr marL="0" indent="0" algn="l">
              <a:buNone/>
            </a:pP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spc="50" dirty="0" err="1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Cat(part1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part2)</a:t>
            </a:r>
          </a:p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Cat=Part1+Part2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</a:t>
            </a:r>
            <a:r>
              <a:rPr lang="fa-IR" dirty="0" smtClean="0"/>
              <a:t>   </a:t>
            </a:r>
            <a:r>
              <a:rPr lang="en-US" dirty="0" smtClean="0"/>
              <a:t>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Print(cat)</a:t>
            </a:r>
          </a:p>
          <a:p>
            <a:pPr marL="0" indent="0" algn="r">
              <a:buNone/>
            </a:pPr>
            <a:r>
              <a:rPr lang="fa-IR" dirty="0" smtClean="0"/>
              <a:t>  در اینجا یک متغیر محلی است.</a:t>
            </a:r>
            <a:r>
              <a:rPr lang="en-US" dirty="0" smtClean="0"/>
              <a:t>cat</a:t>
            </a:r>
            <a:r>
              <a:rPr lang="fa-IR" dirty="0" smtClean="0"/>
              <a:t>  </a:t>
            </a:r>
            <a:endParaRPr lang="en-US" dirty="0" smtClean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47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081" y="288571"/>
            <a:ext cx="10515600" cy="592758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لیست ها:</a:t>
            </a:r>
          </a:p>
          <a:p>
            <a:pPr marL="0" indent="0" algn="r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درون کروشه قرار میگیرند و میتوانند شامل عدد یا رشته باشند.</a:t>
            </a:r>
          </a:p>
          <a:p>
            <a:pPr marL="0" indent="0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List0=[1,’w’,true,5]</a:t>
            </a:r>
          </a:p>
          <a:p>
            <a:pPr marL="0" indent="0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List1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=[1,2,3,4,5,6]</a:t>
            </a:r>
          </a:p>
          <a:p>
            <a:pPr marL="0" indent="0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List2=[‘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a’,’b’,’c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’]</a:t>
            </a:r>
          </a:p>
          <a:p>
            <a:pPr marL="0" indent="0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List3=[]</a:t>
            </a:r>
          </a:p>
          <a:p>
            <a:pPr marL="0" indent="0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List4=[5,6,7,8]</a:t>
            </a:r>
            <a:endParaRPr lang="fa-IR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L5=range(1,11)</a:t>
            </a:r>
            <a:endParaRPr lang="fa-IR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تابع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type()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نوع آن مشخص می شود.</a:t>
            </a: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تابع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append() 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یک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لیست به عنوان آیتم به لیست دیگر افزوده می شود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r" rtl="1">
              <a:buNone/>
            </a:pP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تابع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extend()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یک لیست یا عنصر به لیست فعلی افزوده می شود.</a:t>
            </a:r>
            <a:endParaRPr lang="fa-IR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</a:t>
            </a:r>
          </a:p>
          <a:p>
            <a:pPr marL="0" indent="0" algn="r" rtl="1">
              <a:buNone/>
            </a:pPr>
            <a:endParaRPr lang="fa-IR" dirty="0" smtClean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847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&gt;L1=[1,2,3]</a:t>
            </a:r>
          </a:p>
          <a:p>
            <a:pPr marL="0" indent="0">
              <a:buNone/>
            </a:pP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&gt;l2=[4,5,6]</a:t>
            </a:r>
          </a:p>
          <a:p>
            <a:pPr marL="0" indent="0">
              <a:buNone/>
            </a:pP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&gt;L=l1.append(l2)</a:t>
            </a:r>
            <a:endParaRPr lang="fa-IR" spc="50" dirty="0" smtClean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[1,2,3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,[4,5,6]]</a:t>
            </a:r>
          </a:p>
          <a:p>
            <a:pPr marL="0" indent="0">
              <a:buNone/>
            </a:pP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&gt;L[3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][2</a:t>
            </a: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]</a:t>
            </a:r>
          </a:p>
          <a:p>
            <a:pPr marL="0" indent="0" algn="r">
              <a:buNone/>
            </a:pPr>
            <a:r>
              <a:rPr lang="fa-IR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خواهد بود.</a:t>
            </a: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6</a:t>
            </a:r>
            <a:r>
              <a:rPr lang="fa-IR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خروجی این دستور  </a:t>
            </a:r>
            <a:r>
              <a:rPr lang="en-US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endParaRPr lang="en-US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429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481" y="613954"/>
            <a:ext cx="10353762" cy="5658259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رشته:</a:t>
            </a:r>
          </a:p>
          <a:p>
            <a:pPr marL="0" indent="0" algn="r" rtl="1">
              <a:buNone/>
            </a:pP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عناصر رشته درون کوتیشن قرار می گیرند.                  </a:t>
            </a:r>
          </a:p>
          <a:p>
            <a:pPr marL="0" indent="0" rtl="1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m=“1235”</a:t>
            </a:r>
            <a:endParaRPr lang="fa-IR" sz="2400" spc="50" dirty="0" smtClean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fa-IR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spc="50" dirty="0" err="1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 )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طول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رشته یا لیست </a:t>
            </a:r>
            <a:endParaRPr lang="fa-IR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باشروع از صفر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[k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]              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ام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عنصر 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m[-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k]          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ام از آخر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عنصر </a:t>
            </a:r>
          </a:p>
          <a:p>
            <a:pPr marL="0" indent="0" algn="r" rtl="1">
              <a:buNone/>
            </a:pPr>
            <a:endParaRPr lang="fa-IR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لیست ها قابل انعطاف هستند        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a[2]=5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اعضای لیست 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در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تابع می توانند به عنوان پارامتر باشند.</a:t>
            </a: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427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2814" y="363719"/>
            <a:ext cx="10353762" cy="608729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Tuple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(چندتایی)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شبیه لیست : تغییر ناپذیر(به وسیله کاما از هم جدا شده است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)</a:t>
            </a:r>
            <a:endParaRPr lang="en-US" sz="2400" spc="50" dirty="0" smtClean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rtl="1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&gt;L=1,2,3,4</a:t>
            </a:r>
          </a:p>
          <a:p>
            <a:pPr marL="0" indent="0" rtl="1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(1,2,3,4)</a:t>
            </a:r>
          </a:p>
          <a:p>
            <a:pPr marL="0" indent="0" rtl="1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&gt;T=‘1’,’a’</a:t>
            </a:r>
          </a:p>
          <a:p>
            <a:pPr marL="0" indent="0" rtl="1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(‘1’,’a’)</a:t>
            </a:r>
          </a:p>
          <a:p>
            <a:pPr marL="0" indent="0" rtl="1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&gt;a=1,</a:t>
            </a:r>
          </a:p>
          <a:p>
            <a:pPr marL="0" indent="0" rtl="1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(1,)</a:t>
            </a:r>
            <a:endParaRPr lang="fa-IR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6923311" y="5407803"/>
            <a:ext cx="143692" cy="6577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4915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471488"/>
            <a:ext cx="8400022" cy="5319712"/>
          </a:xfrm>
        </p:spPr>
        <p:txBody>
          <a:bodyPr/>
          <a:lstStyle/>
          <a:p>
            <a:pPr algn="r" rtl="1"/>
            <a:r>
              <a:rPr lang="fa-IR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نسبت دهی                          </a:t>
            </a:r>
            <a:r>
              <a:rPr lang="en-US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a,b</a:t>
            </a:r>
            <a:r>
              <a:rPr lang="en-US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=</a:t>
            </a:r>
            <a:r>
              <a:rPr lang="en-US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b,a</a:t>
            </a:r>
            <a:endParaRPr lang="en-US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/>
            <a:r>
              <a:rPr lang="fa-IR" sz="2800" dirty="0">
                <a:solidFill>
                  <a:srgbClr val="C00000"/>
                </a:solidFill>
                <a:cs typeface="B Nazanin" panose="00000400000000000000" pitchFamily="2" charset="-78"/>
              </a:rPr>
              <a:t>یا    :</a:t>
            </a:r>
            <a:r>
              <a:rPr lang="fa-IR" sz="2800" dirty="0">
                <a:solidFill>
                  <a:srgbClr val="C00000"/>
                </a:solidFill>
                <a:cs typeface="B Nazanin" panose="00000400000000000000" pitchFamily="2" charset="-78"/>
              </a:rPr>
              <a:t> </a:t>
            </a:r>
            <a:r>
              <a:rPr lang="fa-IR" sz="2800" dirty="0">
                <a:solidFill>
                  <a:srgbClr val="C00000"/>
                </a:solidFill>
                <a:cs typeface="B Nazanin" panose="00000400000000000000" pitchFamily="2" charset="-78"/>
              </a:rPr>
              <a:t>                      </a:t>
            </a:r>
            <a:r>
              <a:rPr lang="en-US" sz="2800" dirty="0">
                <a:solidFill>
                  <a:srgbClr val="C00000"/>
                </a:solidFill>
                <a:cs typeface="B Nazanin" panose="00000400000000000000" pitchFamily="2" charset="-78"/>
              </a:rPr>
              <a:t>c=</a:t>
            </a:r>
            <a:r>
              <a:rPr lang="en-US" sz="2800" dirty="0" err="1">
                <a:solidFill>
                  <a:srgbClr val="C00000"/>
                </a:solidFill>
                <a:cs typeface="B Nazanin" panose="00000400000000000000" pitchFamily="2" charset="-78"/>
              </a:rPr>
              <a:t>a;a</a:t>
            </a:r>
            <a:r>
              <a:rPr lang="en-US" sz="2800" dirty="0">
                <a:solidFill>
                  <a:srgbClr val="C00000"/>
                </a:solidFill>
                <a:cs typeface="B Nazanin" panose="00000400000000000000" pitchFamily="2" charset="-78"/>
              </a:rPr>
              <a:t>=</a:t>
            </a:r>
            <a:r>
              <a:rPr lang="en-US" sz="2800" dirty="0" err="1">
                <a:solidFill>
                  <a:srgbClr val="C00000"/>
                </a:solidFill>
                <a:cs typeface="B Nazanin" panose="00000400000000000000" pitchFamily="2" charset="-78"/>
              </a:rPr>
              <a:t>b;b</a:t>
            </a:r>
            <a:r>
              <a:rPr lang="en-US" sz="2800" dirty="0">
                <a:solidFill>
                  <a:srgbClr val="C00000"/>
                </a:solidFill>
                <a:cs typeface="B Nazanin" panose="00000400000000000000" pitchFamily="2" charset="-78"/>
              </a:rPr>
              <a:t>=c</a:t>
            </a:r>
          </a:p>
        </p:txBody>
      </p:sp>
    </p:spTree>
    <p:extLst>
      <p:ext uri="{BB962C8B-B14F-4D97-AF65-F5344CB8AC3E}">
        <p14:creationId xmlns:p14="http://schemas.microsoft.com/office/powerpoint/2010/main" val="1676049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265" y="4524966"/>
            <a:ext cx="8596668" cy="1823583"/>
          </a:xfrm>
        </p:spPr>
        <p:txBody>
          <a:bodyPr>
            <a:noAutofit/>
          </a:bodyPr>
          <a:lstStyle/>
          <a:p>
            <a:pPr algn="r" rtl="1"/>
            <a:r>
              <a:rPr lang="fa-IR" sz="36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سعدی عزیزی</a:t>
            </a:r>
          </a:p>
          <a:p>
            <a:pPr marL="0" indent="0" algn="r" rtl="1">
              <a:buNone/>
            </a:pPr>
            <a:endParaRPr lang="fa-IR" sz="36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  <a:p>
            <a:pPr marL="0" indent="0" algn="r" rtl="1">
              <a:buNone/>
            </a:pPr>
            <a:r>
              <a:rPr lang="en-US" sz="36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                                                                                                                                                                                                   </a:t>
            </a:r>
            <a:r>
              <a:rPr lang="fa-IR" sz="36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استاد: دکتر فرشی</a:t>
            </a:r>
            <a:endParaRPr lang="fa-IR" sz="36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  <a:p>
            <a:pPr algn="r" rtl="1"/>
            <a:endParaRPr lang="en-US" sz="36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6600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Times New Roman"/>
                <a:cs typeface="IranNastaliq"/>
              </a:rPr>
              <a:t>برنامه نویسی در سیج و پایتون</a:t>
            </a:r>
          </a:p>
          <a:p>
            <a:pPr algn="ctr"/>
            <a:r>
              <a:rPr lang="fa-IR" sz="6600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Times New Roman"/>
                <a:cs typeface="IranNastaliq"/>
              </a:rPr>
              <a:t>معرفی ساختارهای برنامه و ساختمان داده های موجود</a:t>
            </a:r>
          </a:p>
          <a:p>
            <a:pPr algn="ctr"/>
            <a:r>
              <a:rPr lang="fa-IR" sz="6600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Times New Roman"/>
                <a:cs typeface="IranNastaliq"/>
              </a:rPr>
              <a:t>تعریف توابع و استفاده از کتابخانه ها</a:t>
            </a:r>
          </a:p>
          <a:p>
            <a:pPr algn="ctr"/>
            <a:r>
              <a:rPr lang="fa-IR" sz="6600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Times New Roman"/>
                <a:cs typeface="IranNastaliq"/>
              </a:rPr>
              <a:t>محاسبات موازی در سیج </a:t>
            </a:r>
            <a:endParaRPr lang="en-US" sz="6600" dirty="0">
              <a:ln w="9525" cap="rnd" cmpd="sng" algn="ctr">
                <a:solidFill>
                  <a:srgbClr val="000000"/>
                </a:solidFill>
                <a:prstDash val="solid"/>
                <a:bevel/>
              </a:ln>
              <a:solidFill>
                <a:srgbClr val="FFFF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69850" dist="43180" dir="5400000" sx="0" sy="0">
                  <a:srgbClr val="000000">
                    <a:alpha val="65000"/>
                  </a:srgbClr>
                </a:outerShdw>
              </a:effectLst>
              <a:latin typeface="Times New Roman"/>
              <a:cs typeface="IranNastaliq"/>
            </a:endParaRPr>
          </a:p>
        </p:txBody>
      </p:sp>
    </p:spTree>
    <p:extLst>
      <p:ext uri="{BB962C8B-B14F-4D97-AF65-F5344CB8AC3E}">
        <p14:creationId xmlns:p14="http://schemas.microsoft.com/office/powerpoint/2010/main" val="1207644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74320"/>
            <a:ext cx="10353762" cy="5516880"/>
          </a:xfrm>
        </p:spPr>
        <p:txBody>
          <a:bodyPr/>
          <a:lstStyle/>
          <a:p>
            <a:pPr marL="0" indent="0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تابع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def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Swap(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x,y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)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return(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y.x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)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عملگر بولی </a:t>
            </a:r>
          </a:p>
          <a:p>
            <a:pPr marL="0" indent="0" algn="r" rtl="1">
              <a:buNone/>
            </a:pPr>
            <a:r>
              <a:rPr lang="fa-IR" dirty="0"/>
              <a:t> </a:t>
            </a:r>
            <a:r>
              <a:rPr lang="fa-IR" dirty="0" smtClean="0"/>
              <a:t>              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Fals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or true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(در پایتون 1 و 0)</a:t>
            </a: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/>
              <a:t> </a:t>
            </a:r>
            <a:r>
              <a:rPr lang="en-US" dirty="0" smtClean="0"/>
              <a:t>                      </a:t>
            </a:r>
            <a:r>
              <a:rPr lang="fa-IR" dirty="0" smtClean="0"/>
              <a:t>                                                             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</a:t>
            </a:r>
            <a:r>
              <a:rPr lang="fa-IR" dirty="0" smtClean="0"/>
              <a:t>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5=5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                                                                  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2in </a:t>
            </a:r>
            <a:endParaRPr lang="fa-IR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عملگرهای منطقی: 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not or and</a:t>
            </a:r>
          </a:p>
          <a:p>
            <a:pPr marL="0" indent="0" algn="r" rtl="1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                                       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x&gt;0   and    x&lt;10</a:t>
            </a:r>
          </a:p>
        </p:txBody>
      </p:sp>
    </p:spTree>
    <p:extLst>
      <p:ext uri="{BB962C8B-B14F-4D97-AF65-F5344CB8AC3E}">
        <p14:creationId xmlns:p14="http://schemas.microsoft.com/office/powerpoint/2010/main" val="416127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48193"/>
            <a:ext cx="10353762" cy="600891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دستور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if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: (شرط درست باشد، دستور کنگره گذاری اجرا می شود)</a:t>
            </a:r>
          </a:p>
          <a:p>
            <a:pPr marL="0" indent="0" rtl="1">
              <a:buNone/>
            </a:pPr>
            <a:r>
              <a:rPr lang="fa-IR" dirty="0" smtClean="0"/>
              <a:t>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if  x&gt;0: </a:t>
            </a:r>
          </a:p>
          <a:p>
            <a:pPr marL="0" indent="0" rtl="1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return(x)</a:t>
            </a:r>
          </a:p>
          <a:p>
            <a:pPr marL="0" indent="0" algn="r" rtl="1">
              <a:buNone/>
            </a:pPr>
            <a:endParaRPr lang="en-US" dirty="0" smtClean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If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condition:            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</a:t>
            </a: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شرط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elif</a:t>
            </a: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  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شرط 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elif</a:t>
            </a:r>
            <a:r>
              <a:rPr lang="fa-IR" dirty="0" smtClean="0"/>
              <a:t>       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12281" y="1427203"/>
            <a:ext cx="3278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If            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شرط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8155578" y="1888868"/>
            <a:ext cx="1293223" cy="5058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dirty="0" smtClean="0"/>
              <a:t>دستورات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262257" y="3499678"/>
            <a:ext cx="1079863" cy="410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284028" y="5446827"/>
            <a:ext cx="1079863" cy="410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 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284028" y="4489265"/>
            <a:ext cx="1079863" cy="3566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  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7615647" y="3704719"/>
            <a:ext cx="0" cy="369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559038" y="4489265"/>
            <a:ext cx="0" cy="369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572101" y="5651868"/>
            <a:ext cx="0" cy="369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59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339634"/>
            <a:ext cx="10607645" cy="545156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توابع گرفتن ورودی از صفحه 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کلید (در پایتون)</a:t>
            </a:r>
            <a:endParaRPr lang="fa-IR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             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row-input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(ورود کاراکتر) رشته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                  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input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ورود عدد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return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نتایج را برمی گرداند.</a:t>
            </a:r>
          </a:p>
          <a:p>
            <a:pPr marL="0" indent="0" algn="r" rtl="1">
              <a:buNone/>
            </a:pP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</a:t>
            </a: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3988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035" y="693058"/>
            <a:ext cx="10353762" cy="490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pc="50" dirty="0" err="1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distance(x1,y1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x2,y2)</a:t>
            </a:r>
          </a:p>
          <a:p>
            <a:pPr marL="0" indent="0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dx=x2-x1</a:t>
            </a:r>
          </a:p>
          <a:p>
            <a:pPr marL="0" indent="0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=y2-y1</a:t>
            </a:r>
          </a:p>
          <a:p>
            <a:pPr marL="0" indent="0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d= 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Sqart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(dx^2+dy^2)</a:t>
            </a:r>
          </a:p>
          <a:p>
            <a:pPr marL="0" indent="0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return.  </a:t>
            </a:r>
          </a:p>
        </p:txBody>
      </p:sp>
    </p:spTree>
    <p:extLst>
      <p:ext uri="{BB962C8B-B14F-4D97-AF65-F5344CB8AC3E}">
        <p14:creationId xmlns:p14="http://schemas.microsoft.com/office/powerpoint/2010/main" val="1350126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32015"/>
            <a:ext cx="10353157" cy="62865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Def   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hyp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(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x,y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) </a:t>
            </a:r>
          </a:p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SQRT(x^2+y^2)</a:t>
            </a:r>
          </a:p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Return(c)</a:t>
            </a:r>
          </a:p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بازگشتی</a:t>
            </a:r>
          </a:p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Def   factorial(n) </a:t>
            </a:r>
          </a:p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If n=0:                                      </a:t>
            </a:r>
          </a:p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Return 1</a:t>
            </a:r>
          </a:p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Else </a:t>
            </a:r>
          </a:p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R=</a:t>
            </a:r>
            <a:r>
              <a:rPr lang="en-US" sz="24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factoral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(n-1)</a:t>
            </a:r>
          </a:p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Fact=n*r</a:t>
            </a:r>
          </a:p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Return fact</a:t>
            </a:r>
          </a:p>
          <a:p>
            <a:pPr marL="0" indent="0" algn="l">
              <a:buNone/>
            </a:pP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Print   ‘n!=r’=fact</a:t>
            </a:r>
          </a:p>
          <a:p>
            <a:pPr marL="0" indent="0" algn="l">
              <a:buNone/>
            </a:pP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3784600" y="2489200"/>
            <a:ext cx="279400" cy="37465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Arrow 4"/>
          <p:cNvSpPr/>
          <p:nvPr/>
        </p:nvSpPr>
        <p:spPr>
          <a:xfrm rot="10800000">
            <a:off x="4102100" y="4305300"/>
            <a:ext cx="838200" cy="889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024811" y="3740209"/>
            <a:ext cx="1592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کوتاه</a:t>
            </a:r>
            <a:r>
              <a:rPr lang="fa-IR" sz="1400" dirty="0" smtClean="0">
                <a:cs typeface="B Nazanin" panose="00000400000000000000" pitchFamily="2" charset="-78"/>
              </a:rPr>
              <a:t> </a:t>
            </a:r>
            <a:r>
              <a:rPr lang="fa-IR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کردن برنامه</a:t>
            </a:r>
            <a:endParaRPr lang="en-US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87777" y="3344636"/>
            <a:ext cx="48498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Def    factorial(n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):</a:t>
            </a: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if n ==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0:</a:t>
            </a: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return 1</a:t>
            </a: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else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</a:p>
          <a:p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Return </a:t>
            </a:r>
            <a:r>
              <a:rPr lang="en-US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n*factorial(n-1)</a:t>
            </a:r>
          </a:p>
        </p:txBody>
      </p:sp>
    </p:spTree>
    <p:extLst>
      <p:ext uri="{BB962C8B-B14F-4D97-AF65-F5344CB8AC3E}">
        <p14:creationId xmlns:p14="http://schemas.microsoft.com/office/powerpoint/2010/main" val="378744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457200"/>
            <a:ext cx="10353762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a1=1            a2=1           </a:t>
            </a:r>
            <a:endParaRPr lang="en-US" sz="2200" spc="50" dirty="0" smtClean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Def         Fibonacci(n):</a:t>
            </a:r>
            <a:endParaRPr lang="en-US" sz="22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</a:t>
            </a: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   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if n=0  or n==1:</a:t>
            </a:r>
          </a:p>
          <a:p>
            <a:pPr marL="0" indent="0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  </a:t>
            </a: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return 1</a:t>
            </a:r>
          </a:p>
          <a:p>
            <a:pPr marL="0" indent="0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 </a:t>
            </a: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else</a:t>
            </a: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</a:p>
          <a:p>
            <a:pPr marL="0" indent="0">
              <a:buNone/>
            </a:pP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             </a:t>
            </a:r>
            <a:r>
              <a:rPr lang="en-US" sz="2200" spc="50" dirty="0" err="1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fibonacci</a:t>
            </a: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(n-1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)+</a:t>
            </a: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fibonacci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(n-2)</a:t>
            </a:r>
          </a:p>
          <a:p>
            <a:pPr marL="0" indent="0" algn="r" rtl="1">
              <a:buNone/>
            </a:pPr>
            <a:r>
              <a:rPr lang="fa-IR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در تابع فاکتوریل</a:t>
            </a:r>
            <a:endParaRPr lang="fa-IR" sz="22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اگر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n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منفی باشد یا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n 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اعشاری باشد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چکار کنیم.</a:t>
            </a:r>
          </a:p>
          <a:p>
            <a:pPr marL="0" indent="0" algn="l">
              <a:buNone/>
            </a:pPr>
            <a:r>
              <a:rPr lang="fa-IR" dirty="0"/>
              <a:t> </a:t>
            </a:r>
            <a:r>
              <a:rPr lang="fa-IR" dirty="0" smtClean="0"/>
              <a:t>                </a:t>
            </a:r>
            <a:r>
              <a:rPr lang="en-US" dirty="0" smtClean="0"/>
              <a:t>                                 </a:t>
            </a: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def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</a:t>
            </a:r>
            <a:r>
              <a:rPr lang="en-US" dirty="0" smtClean="0"/>
              <a:t>              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fact </a:t>
            </a:r>
            <a:r>
              <a:rPr lang="en-US" dirty="0" smtClean="0"/>
              <a:t>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9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431800"/>
            <a:ext cx="10353762" cy="5359400"/>
          </a:xfrm>
        </p:spPr>
        <p:txBody>
          <a:bodyPr/>
          <a:lstStyle/>
          <a:p>
            <a:pPr marL="0" indent="0" algn="r" rtl="1">
              <a:buNone/>
            </a:pP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تکرار:</a:t>
            </a:r>
          </a:p>
          <a:p>
            <a:pPr marL="0" indent="0" algn="r" rtl="1">
              <a:buNone/>
            </a:pPr>
            <a:r>
              <a:rPr lang="fa-IR" dirty="0"/>
              <a:t> </a:t>
            </a:r>
            <a:r>
              <a:rPr lang="fa-IR" dirty="0" smtClean="0"/>
              <a:t>          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دستور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While 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تا وقتی که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n&gt;0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است مقدار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n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را چاپ کرده و آنگاه 1 را کم کن</a:t>
            </a:r>
          </a:p>
          <a:p>
            <a:pPr marL="0" indent="0" algn="r" rtl="1">
              <a:buNone/>
            </a:pP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           وقتی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n=1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شد        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ok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را چاپ کن.</a:t>
            </a:r>
            <a:endParaRPr lang="en-US" sz="22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l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Def          count(n)</a:t>
            </a:r>
          </a:p>
          <a:p>
            <a:pPr marL="0" indent="0" algn="l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</a:t>
            </a: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Whil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n&gt;0 :</a:t>
            </a:r>
          </a:p>
          <a:p>
            <a:pPr marL="0" indent="0" algn="l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print(n)</a:t>
            </a:r>
          </a:p>
          <a:p>
            <a:pPr marL="0" indent="0" algn="l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n&gt;n-1</a:t>
            </a:r>
          </a:p>
          <a:p>
            <a:pPr marL="0" indent="0" algn="l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pr,nt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“end”     </a:t>
            </a:r>
          </a:p>
          <a:p>
            <a:pPr marL="0" indent="0" algn="l">
              <a:buNone/>
            </a:pP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3111918094"/>
      </p:ext>
    </p:extLst>
  </p:cSld>
  <p:clrMapOvr>
    <a:masterClrMapping/>
  </p:clrMapOvr>
  <p:transition spd="slow">
    <p:wheel spokes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266700"/>
            <a:ext cx="11874500" cy="552450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یک کاراکتر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tab 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                                      جدول</a:t>
            </a:r>
          </a:p>
          <a:p>
            <a:pPr marL="0" indent="0" algn="l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x&gt;1.       </a:t>
            </a:r>
          </a:p>
          <a:p>
            <a:pPr marL="0" indent="0" algn="l">
              <a:buNone/>
            </a:pP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while            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x&lt;1.:</a:t>
            </a:r>
          </a:p>
          <a:p>
            <a:pPr marL="0" indent="0" algn="l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</a:t>
            </a: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Print         x , ‘/t’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و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log(x)</a:t>
            </a:r>
          </a:p>
          <a:p>
            <a:pPr marL="0" indent="0" algn="l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</a:t>
            </a: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x=x+1</a:t>
            </a:r>
            <a:endParaRPr lang="en-US" sz="22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جدول چند بعدی</a:t>
            </a:r>
            <a:endParaRPr lang="en-US" sz="22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l">
              <a:buNone/>
            </a:pPr>
            <a:endParaRPr lang="en-US" sz="22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l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buNone/>
            </a:pPr>
            <a:endParaRPr lang="fa-IR" sz="2200" spc="50" dirty="0" smtClean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en-US" sz="22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en-US" sz="22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6" name="Text Box 1"/>
          <p:cNvSpPr txBox="1"/>
          <p:nvPr/>
        </p:nvSpPr>
        <p:spPr>
          <a:xfrm>
            <a:off x="651919" y="3276600"/>
            <a:ext cx="2417671" cy="213142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2200" spc="50" dirty="0" err="1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def</a:t>
            </a: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multiple(n):</a:t>
            </a: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i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&gt;1</a:t>
            </a: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while  </a:t>
            </a: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i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&lt;=6:</a:t>
            </a: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print  </a:t>
            </a: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n+I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, ‘/t’</a:t>
            </a: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و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i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=i+1</a:t>
            </a:r>
          </a:p>
        </p:txBody>
      </p:sp>
      <p:sp>
        <p:nvSpPr>
          <p:cNvPr id="7" name="Right Brace 6"/>
          <p:cNvSpPr/>
          <p:nvPr/>
        </p:nvSpPr>
        <p:spPr>
          <a:xfrm>
            <a:off x="3069590" y="3590607"/>
            <a:ext cx="168910" cy="15147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1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9" y="1227909"/>
            <a:ext cx="10353762" cy="458941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تابع </a:t>
            </a:r>
            <a:r>
              <a:rPr lang="en-US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find</a:t>
            </a:r>
            <a:r>
              <a:rPr lang="fa-IR" sz="24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دنبال </a:t>
            </a:r>
            <a:r>
              <a:rPr lang="fa-IR" sz="24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اولین اندیسی است که شامل کاراکتر باشد.</a:t>
            </a: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en-US" sz="24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Def       find( </a:t>
            </a: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str,ch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):</a:t>
            </a:r>
          </a:p>
          <a:p>
            <a:pPr marL="0" indent="0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Index=0</a:t>
            </a:r>
          </a:p>
          <a:p>
            <a:pPr marL="0" indent="0">
              <a:buNone/>
            </a:pPr>
            <a:r>
              <a:rPr lang="fa-IR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While index&lt;Len(</a:t>
            </a: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str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)</a:t>
            </a:r>
          </a:p>
          <a:p>
            <a:pPr marL="0" indent="0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If    </a:t>
            </a: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str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[index]==</a:t>
            </a:r>
            <a:r>
              <a:rPr lang="en-US" sz="2200" spc="50" dirty="0" err="1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ch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</a:p>
          <a:p>
            <a:pPr marL="0" indent="0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Return index</a:t>
            </a:r>
          </a:p>
          <a:p>
            <a:pPr marL="0" indent="0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Index=index+1</a:t>
            </a:r>
          </a:p>
          <a:p>
            <a:pPr marL="0" indent="0">
              <a:buNone/>
            </a:pP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             </a:t>
            </a:r>
            <a:r>
              <a:rPr lang="en-US" sz="2200" spc="50" dirty="0" err="1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Redurn</a:t>
            </a:r>
            <a:r>
              <a:rPr lang="en-US" sz="2200" spc="50" dirty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200" spc="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‘No character is find!’</a:t>
            </a:r>
            <a:endParaRPr lang="en-US" sz="2200" spc="50" dirty="0">
              <a:ln w="11430"/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43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541" y="248194"/>
            <a:ext cx="11174506" cy="5543006"/>
          </a:xfrm>
        </p:spPr>
        <p:txBody>
          <a:bodyPr/>
          <a:lstStyle/>
          <a:p>
            <a:pPr marL="0" indent="0" algn="r" rtl="1">
              <a:buNone/>
            </a:pPr>
            <a:r>
              <a:rPr lang="fa-IR" sz="3200" b="1" dirty="0" smtClean="0">
                <a:solidFill>
                  <a:srgbClr val="FF0000"/>
                </a:solidFill>
                <a:effectLst/>
                <a:cs typeface="B Nazanin" panose="00000400000000000000" pitchFamily="2" charset="-78"/>
              </a:rPr>
              <a:t>پایتون</a:t>
            </a:r>
          </a:p>
          <a:p>
            <a:pPr marL="457200" indent="-457200" algn="just" rtl="1"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FF00"/>
                </a:solidFill>
                <a:effectLst/>
                <a:cs typeface="B Nazanin" panose="00000400000000000000" pitchFamily="2" charset="-78"/>
              </a:rPr>
              <a:t> </a:t>
            </a: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یکی از محدود زبان های برنامه نویسی است که سادگی و قدرت را در کنار هم دارد.</a:t>
            </a:r>
          </a:p>
          <a:p>
            <a:pPr marL="457200" indent="-457200" algn="just" rtl="1">
              <a:buFont typeface="Wingdings" pitchFamily="2" charset="2"/>
              <a:buChar char="ü"/>
            </a:pP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با سادترین توابع و بدون نیاز به پرداختن به جزئیات </a:t>
            </a:r>
            <a:r>
              <a:rPr lang="fa-IR" sz="2400" b="1" dirty="0" smtClean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بیشتر</a:t>
            </a:r>
            <a:endParaRPr lang="en-US" sz="2400" b="1" dirty="0" smtClean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B Nazanin" panose="00000400000000000000" pitchFamily="2" charset="-78"/>
            </a:endParaRPr>
          </a:p>
          <a:p>
            <a:pPr marL="457200" indent="-457200" algn="just" rtl="1">
              <a:buFont typeface="Wingdings" pitchFamily="2" charset="2"/>
              <a:buChar char="ü"/>
            </a:pPr>
            <a:r>
              <a:rPr lang="fa-IR" sz="2400" b="1" dirty="0" smtClean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 </a:t>
            </a: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تمرکز آن </a:t>
            </a:r>
            <a:r>
              <a:rPr lang="fa-IR" sz="2400" b="1" dirty="0" smtClean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بیشتر بر </a:t>
            </a: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روی الگوریتم است تا ساختار و </a:t>
            </a:r>
            <a:r>
              <a:rPr lang="fa-IR" sz="2400" b="1" dirty="0" smtClean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تابع</a:t>
            </a:r>
            <a:r>
              <a:rPr lang="en-US" sz="2400" b="1" dirty="0" smtClean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B Nazanin" panose="00000400000000000000" pitchFamily="2" charset="-78"/>
              </a:rPr>
              <a:t>.</a:t>
            </a:r>
            <a:endParaRPr lang="fa-IR" sz="2400" b="1" dirty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B Nazanin" panose="00000400000000000000" pitchFamily="2" charset="-78"/>
            </a:endParaRPr>
          </a:p>
          <a:p>
            <a:pPr marL="342900" indent="-342900" algn="just" rtl="1">
              <a:lnSpc>
                <a:spcPct val="150000"/>
              </a:lnSpc>
              <a:buFont typeface="Wingdings" pitchFamily="2" charset="2"/>
              <a:buChar char="ü"/>
              <a:tabLst>
                <a:tab pos="400050" algn="l"/>
              </a:tabLst>
            </a:pP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ساختمان داده ی سطح بالا و برنامه نویسی شی گرا </a:t>
            </a:r>
            <a:r>
              <a:rPr lang="fa-IR" sz="2400" b="1" dirty="0" smtClean="0">
                <a:solidFill>
                  <a:srgbClr val="FFFF00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دارد</a:t>
            </a:r>
            <a:r>
              <a:rPr lang="en-US" sz="2400" b="1" dirty="0" smtClean="0">
                <a:solidFill>
                  <a:srgbClr val="FFFF00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.</a:t>
            </a:r>
            <a:endParaRPr lang="fa-IR" sz="2400" b="1" dirty="0">
              <a:solidFill>
                <a:srgbClr val="FFFF00"/>
              </a:solidFill>
              <a:effectLst>
                <a:glow rad="228600">
                  <a:srgbClr val="8064A2">
                    <a:satMod val="175000"/>
                    <a:alpha val="40000"/>
                  </a:srgbClr>
                </a:glow>
              </a:effectLst>
              <a:latin typeface="+mj-lt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en-US" dirty="0" smtClean="0">
              <a:effectLst/>
              <a:cs typeface="B Nazanin" panose="00000400000000000000" pitchFamily="2" charset="-78"/>
            </a:endParaRPr>
          </a:p>
          <a:p>
            <a:pPr marL="0" algn="r" rtl="1"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33CCFF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</a:t>
            </a:r>
            <a:r>
              <a:rPr lang="fa-IR" sz="2400" b="1" dirty="0" smtClean="0">
                <a:solidFill>
                  <a:srgbClr val="33CCFF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سیج </a:t>
            </a:r>
            <a:r>
              <a:rPr lang="fa-IR" sz="2400" b="1" dirty="0">
                <a:solidFill>
                  <a:srgbClr val="33CCFF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براساس پایتون نوشته شده و در </a:t>
            </a:r>
            <a:r>
              <a:rPr lang="fa-IR" sz="2400" b="1" dirty="0" smtClean="0">
                <a:solidFill>
                  <a:srgbClr val="33CCFF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اغلب </a:t>
            </a:r>
            <a:r>
              <a:rPr lang="fa-IR" sz="2400" b="1" dirty="0">
                <a:solidFill>
                  <a:srgbClr val="33CCFF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موارد توابع و امکانات پایتون در آن قابل استفاده </a:t>
            </a:r>
            <a:r>
              <a:rPr lang="fa-IR" sz="2400" b="1" dirty="0" smtClean="0">
                <a:solidFill>
                  <a:srgbClr val="33CCFF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است</a:t>
            </a:r>
            <a:r>
              <a:rPr lang="en-US" sz="2400" b="1" dirty="0" smtClean="0">
                <a:solidFill>
                  <a:srgbClr val="33CCFF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.</a:t>
            </a:r>
            <a:endParaRPr lang="en-US" sz="2400" b="1" dirty="0">
              <a:solidFill>
                <a:srgbClr val="33CCFF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  <a:latin typeface="+mj-lt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5493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60" y="165849"/>
            <a:ext cx="10810356" cy="1326321"/>
          </a:xfrm>
        </p:spPr>
        <p:txBody>
          <a:bodyPr>
            <a:normAutofit/>
          </a:bodyPr>
          <a:lstStyle/>
          <a:p>
            <a:pPr algn="r"/>
            <a:r>
              <a:rPr lang="fa-IR" sz="2800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ea typeface="+mn-ea"/>
                <a:cs typeface="B Nazanin" panose="00000400000000000000" pitchFamily="2" charset="-78"/>
              </a:rPr>
              <a:t>برنامه نویسی در سیج و پایتون </a:t>
            </a:r>
            <a:endParaRPr lang="en-US" sz="2800" dirty="0">
              <a:solidFill>
                <a:srgbClr val="FFFF00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  <a:ea typeface="+mn-ea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504396"/>
            <a:ext cx="10353762" cy="446149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abic Typesetting" pitchFamily="66" charset="-78"/>
                <a:ea typeface="Times New Roman"/>
                <a:cs typeface="B Nazanin" panose="00000400000000000000" pitchFamily="2" charset="-78"/>
              </a:rPr>
              <a:t>1. مقدارها: 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B Nazanin" panose="00000400000000000000" pitchFamily="2" charset="-78"/>
              </a:rPr>
              <a:t>مقدارها موجودیت بنیادین در برنامه نویسی هستند.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sz="28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B Nazanin" panose="00000400000000000000" pitchFamily="2" charset="-78"/>
              </a:rPr>
              <a:t>بصورت رشته یا عدد هستند.</a:t>
            </a:r>
          </a:p>
          <a:p>
            <a:pPr marL="0" indent="0" algn="r" rtl="1">
              <a:buNone/>
            </a:pPr>
            <a:r>
              <a:rPr lang="fa-IR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     رشته         </a:t>
            </a:r>
            <a:r>
              <a:rPr lang="en-US" sz="2800" b="1" dirty="0" err="1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str</a:t>
            </a:r>
            <a:r>
              <a:rPr lang="fa-IR" sz="2800" b="1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 (عناصر رشته درون </a:t>
            </a:r>
            <a:r>
              <a:rPr lang="fa-IR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" " ) قرار می گیرد</a:t>
            </a:r>
            <a:r>
              <a:rPr lang="fa-IR" sz="2800" dirty="0" smtClean="0">
                <a:cs typeface="B Nazanin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fa-IR" sz="2800" dirty="0">
                <a:cs typeface="B Nazanin" panose="00000400000000000000" pitchFamily="2" charset="-78"/>
              </a:rPr>
              <a:t> </a:t>
            </a:r>
            <a:r>
              <a:rPr lang="fa-IR" sz="2800" dirty="0" smtClean="0">
                <a:cs typeface="B Nazanin" panose="00000400000000000000" pitchFamily="2" charset="-78"/>
              </a:rPr>
              <a:t>   </a:t>
            </a:r>
            <a:r>
              <a:rPr lang="fa-IR" sz="2800" b="1" dirty="0">
                <a:solidFill>
                  <a:srgbClr val="FFFF00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B Nazanin" panose="00000400000000000000" pitchFamily="2" charset="-78"/>
              </a:rPr>
              <a:t>صحیح         </a:t>
            </a:r>
            <a:r>
              <a:rPr lang="en-US" sz="2800" b="1" dirty="0" err="1">
                <a:solidFill>
                  <a:srgbClr val="FFFF00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endParaRPr lang="fa-IR" sz="2800" b="1" dirty="0">
              <a:solidFill>
                <a:srgbClr val="FFFF00"/>
              </a:solidFill>
              <a:effectLst>
                <a:glow rad="228600">
                  <a:srgbClr val="8064A2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en-US" sz="2400" b="1" dirty="0">
                <a:ln w="9525" cap="rnd" cmpd="sng" algn="ctr">
                  <a:solidFill>
                    <a:srgbClr val="FFFF00"/>
                  </a:solidFill>
                  <a:prstDash val="solid"/>
                  <a:bevel/>
                </a:ln>
                <a:solidFill>
                  <a:srgbClr val="FF0000"/>
                </a:solidFill>
                <a:effectLst>
                  <a:glow rad="228600">
                    <a:srgbClr val="00B0F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    </a:t>
            </a:r>
            <a:r>
              <a:rPr lang="fa-IR" sz="2400" b="1" dirty="0">
                <a:ln w="9525" cap="rnd" cmpd="sng" algn="ctr">
                  <a:solidFill>
                    <a:srgbClr val="FFFF00"/>
                  </a:solidFill>
                  <a:prstDash val="solid"/>
                  <a:bevel/>
                </a:ln>
                <a:solidFill>
                  <a:srgbClr val="FF0000"/>
                </a:solidFill>
                <a:effectLst>
                  <a:glow rad="228600">
                    <a:srgbClr val="00B0F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اعشاری</a:t>
            </a:r>
            <a:r>
              <a:rPr lang="en-US" sz="2400" b="1" dirty="0">
                <a:ln w="9525" cap="rnd" cmpd="sng" algn="ctr">
                  <a:solidFill>
                    <a:srgbClr val="FFFF00"/>
                  </a:solidFill>
                  <a:prstDash val="solid"/>
                  <a:bevel/>
                </a:ln>
                <a:solidFill>
                  <a:srgbClr val="FF0000"/>
                </a:solidFill>
                <a:effectLst>
                  <a:glow rad="228600">
                    <a:srgbClr val="00B0F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   </a:t>
            </a:r>
            <a:r>
              <a:rPr lang="en-US" sz="2400" b="1" dirty="0" smtClean="0">
                <a:ln w="9525" cap="rnd" cmpd="sng" algn="ctr">
                  <a:solidFill>
                    <a:srgbClr val="FFFF00"/>
                  </a:solidFill>
                  <a:prstDash val="solid"/>
                  <a:bevel/>
                </a:ln>
                <a:solidFill>
                  <a:srgbClr val="FF0000"/>
                </a:solidFill>
                <a:effectLst>
                  <a:glow rad="228600">
                    <a:srgbClr val="00B0F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   </a:t>
            </a:r>
            <a:r>
              <a:rPr lang="fa-IR" sz="2400" b="1" dirty="0" smtClean="0">
                <a:ln w="9525" cap="rnd" cmpd="sng" algn="ctr">
                  <a:solidFill>
                    <a:srgbClr val="FFFF00"/>
                  </a:solidFill>
                  <a:prstDash val="solid"/>
                  <a:bevel/>
                </a:ln>
                <a:solidFill>
                  <a:srgbClr val="FF0000"/>
                </a:solidFill>
                <a:effectLst>
                  <a:glow rad="228600">
                    <a:srgbClr val="00B0F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     </a:t>
            </a:r>
            <a:r>
              <a:rPr lang="en-US" sz="2400" b="1" dirty="0" err="1">
                <a:ln w="9525" cap="rnd" cmpd="sng" algn="ctr">
                  <a:solidFill>
                    <a:srgbClr val="FFFF00"/>
                  </a:solidFill>
                  <a:prstDash val="solid"/>
                  <a:bevel/>
                </a:ln>
                <a:solidFill>
                  <a:srgbClr val="FF0000"/>
                </a:solidFill>
                <a:effectLst>
                  <a:glow rad="228600">
                    <a:srgbClr val="00B0F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flot</a:t>
            </a:r>
            <a:endParaRPr lang="fa-IR" sz="2400" b="1" dirty="0">
              <a:ln w="9525" cap="rnd" cmpd="sng" algn="ctr">
                <a:solidFill>
                  <a:srgbClr val="FFFF00"/>
                </a:solidFill>
                <a:prstDash val="solid"/>
                <a:bevel/>
              </a:ln>
              <a:solidFill>
                <a:srgbClr val="FF0000"/>
              </a:solidFill>
              <a:effectLst>
                <a:glow rad="228600">
                  <a:srgbClr val="00B0F0"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r" rtl="1">
              <a:spcBef>
                <a:spcPct val="20000"/>
              </a:spcBef>
              <a:buFont typeface="Wingdings" pitchFamily="2" charset="2"/>
              <a:buChar char="ü"/>
            </a:pP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    با دستور </a:t>
            </a:r>
            <a:r>
              <a:rPr lang="en-US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en-US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( )</a:t>
            </a: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نوع آن مشخص می شود.</a:t>
            </a:r>
            <a:endParaRPr lang="en-US" sz="2400" b="1" dirty="0">
              <a:solidFill>
                <a:srgbClr val="FFFF00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  <a:latin typeface="+mj-lt"/>
              <a:cs typeface="B Nazanin" panose="00000400000000000000" pitchFamily="2" charset="-78"/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9459045" y="3705243"/>
            <a:ext cx="666206" cy="914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/>
          <p:cNvSpPr/>
          <p:nvPr/>
        </p:nvSpPr>
        <p:spPr>
          <a:xfrm>
            <a:off x="9388608" y="4384765"/>
            <a:ext cx="666206" cy="914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/>
          <p:cNvSpPr/>
          <p:nvPr/>
        </p:nvSpPr>
        <p:spPr>
          <a:xfrm>
            <a:off x="9326747" y="4987580"/>
            <a:ext cx="666206" cy="914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2416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509451"/>
            <a:ext cx="10353762" cy="5281749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800" b="1" cap="all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2. متغیرها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کار با متغیرها خصوصیت مهم زبان برنامه نویسی است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sz="2400" dirty="0">
                <a:effectLst/>
                <a:cs typeface="B Nazanin" panose="00000400000000000000" pitchFamily="2" charset="-78"/>
              </a:rPr>
              <a:t> </a:t>
            </a: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متغیر نامی است که با دستور نسبت دهی به یک مقدار اشاره می کند.</a:t>
            </a:r>
            <a:endParaRPr lang="en-US" sz="2400" b="1" dirty="0">
              <a:solidFill>
                <a:srgbClr val="FFFF00"/>
              </a:solidFill>
              <a:effectLst>
                <a:glow rad="228600">
                  <a:srgbClr val="8064A2">
                    <a:satMod val="175000"/>
                    <a:alpha val="40000"/>
                  </a:srgbClr>
                </a:glow>
              </a:effectLst>
              <a:latin typeface="+mj-lt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انواع </a:t>
            </a:r>
            <a:r>
              <a:rPr lang="fa-IR" sz="2400" b="1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متغیرها:</a:t>
            </a:r>
            <a:endParaRPr lang="fa-IR" sz="2400" b="1" dirty="0">
              <a:solidFill>
                <a:srgbClr val="FFFF00"/>
              </a:solidFill>
              <a:effectLst>
                <a:glow rad="228600">
                  <a:srgbClr val="8064A2">
                    <a:satMod val="175000"/>
                    <a:alpha val="40000"/>
                  </a:srgbClr>
                </a:glow>
              </a:effectLst>
              <a:latin typeface="+mj-lt"/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=12       </a:t>
            </a:r>
            <a:r>
              <a:rPr lang="fa-IR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sz="2400" dirty="0" err="1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y=</a:t>
            </a:r>
            <a:r>
              <a:rPr lang="fa-IR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fa-IR" sz="2400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400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a-IR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</a:t>
            </a:r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400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3.1221       (float)</a:t>
            </a:r>
            <a:endParaRPr lang="en-US" sz="2400" dirty="0">
              <a:solidFill>
                <a:srgbClr val="FFFF00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en-US" sz="2200" b="1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type(</a:t>
            </a:r>
            <a:r>
              <a:rPr lang="en-US" sz="2400" dirty="0" err="1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fa-IR" sz="24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a-IR" sz="2400" b="1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cs typeface="B Nazanin" panose="00000400000000000000" pitchFamily="2" charset="-78"/>
              </a:rPr>
              <a:t>نوع متغیر را مشخص می کند. </a:t>
            </a:r>
            <a:endParaRPr lang="en-US" sz="1800" b="1" dirty="0">
              <a:solidFill>
                <a:srgbClr val="FFFF00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3171789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9553" y="658906"/>
            <a:ext cx="9826947" cy="2897230"/>
          </a:xfrm>
        </p:spPr>
        <p:txBody>
          <a:bodyPr>
            <a:normAutofit/>
          </a:bodyPr>
          <a:lstStyle/>
          <a:p>
            <a:pPr algn="r" rtl="1"/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اسامی متغیر ها باید با حروف شروع شود و میتواند شامل عدد هم باشد </a:t>
            </a:r>
          </a:p>
          <a:p>
            <a:pPr algn="r" rtl="1"/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شامل کلمات کلیدی نیست!</a:t>
            </a:r>
          </a:p>
          <a:p>
            <a:pPr algn="r" rtl="1"/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کلمات کلیدی مانند </a:t>
            </a:r>
            <a:endParaRPr lang="en-US" b="1" dirty="0">
              <a:solidFill>
                <a:srgbClr val="FFFF00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  <a:latin typeface="+mj-lt"/>
              <a:cs typeface="B Nazanin" panose="00000400000000000000" pitchFamily="2" charset="-78"/>
            </a:endParaRPr>
          </a:p>
          <a:p>
            <a:pPr algn="l" rtl="1"/>
            <a:r>
              <a:rPr lang="en-US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and      if    else  for  ,…</a:t>
            </a:r>
          </a:p>
        </p:txBody>
      </p:sp>
    </p:spTree>
    <p:extLst>
      <p:ext uri="{BB962C8B-B14F-4D97-AF65-F5344CB8AC3E}">
        <p14:creationId xmlns:p14="http://schemas.microsoft.com/office/powerpoint/2010/main" val="27790736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465729"/>
            <a:ext cx="10353762" cy="4325471"/>
          </a:xfrm>
        </p:spPr>
        <p:txBody>
          <a:bodyPr/>
          <a:lstStyle/>
          <a:p>
            <a:pPr marL="0" indent="0" algn="r">
              <a:buNone/>
            </a:pPr>
            <a:r>
              <a:rPr lang="fa-IR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3. خروجی :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dirty="0">
                <a:cs typeface="B Nazanin" panose="00000400000000000000" pitchFamily="2" charset="-78"/>
              </a:rPr>
              <a:t> </a:t>
            </a:r>
            <a:r>
              <a:rPr lang="fa-IR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با دستور </a:t>
            </a:r>
            <a:r>
              <a:rPr lang="en-US" sz="2800" b="1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print(</a:t>
            </a:r>
            <a:r>
              <a:rPr lang="en-US" sz="2800" b="1" dirty="0" err="1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exp</a:t>
            </a:r>
            <a:r>
              <a:rPr lang="en-US" sz="2800" b="1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)</a:t>
            </a:r>
            <a:r>
              <a:rPr lang="fa-IR" sz="2800" b="1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 یا </a:t>
            </a:r>
            <a:r>
              <a:rPr lang="en-US" sz="2800" b="1" dirty="0" err="1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exp</a:t>
            </a:r>
            <a:r>
              <a:rPr lang="en-US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 </a:t>
            </a:r>
            <a:r>
              <a:rPr lang="fa-IR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 (در </a:t>
            </a:r>
            <a:r>
              <a:rPr lang="en-US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sage</a:t>
            </a:r>
            <a:r>
              <a:rPr lang="fa-IR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) می توان خروجی داشت.</a:t>
            </a:r>
          </a:p>
          <a:p>
            <a:pPr marL="0" indent="0" algn="r" rtl="1">
              <a:buNone/>
            </a:pPr>
            <a:endParaRPr lang="fa-IR" dirty="0"/>
          </a:p>
          <a:p>
            <a:pPr marL="0" indent="0" algn="r" rtl="1">
              <a:buNone/>
            </a:pPr>
            <a:r>
              <a:rPr lang="en-US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</a:t>
            </a:r>
            <a:r>
              <a:rPr lang="en-US" sz="2800" b="1" dirty="0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ype(</a:t>
            </a:r>
            <a:r>
              <a:rPr lang="en-US" sz="2800" b="1" dirty="0" err="1" smtClean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exp</a:t>
            </a:r>
            <a:r>
              <a:rPr lang="en-US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  <a:r>
              <a:rPr lang="fa-IR" sz="2800" b="1" dirty="0">
                <a:ln w="9525" cap="rnd" cmpd="sng" algn="ctr">
                  <a:solidFill>
                    <a:srgbClr val="FF0000"/>
                  </a:solidFill>
                  <a:prstDash val="solid"/>
                  <a:bevel/>
                </a:ln>
                <a:solidFill>
                  <a:srgbClr val="FFFF00"/>
                </a:solidFill>
                <a:effectLst>
                  <a:glow rad="101600">
                    <a:srgbClr val="00180B"/>
                  </a:glow>
                </a:effectLst>
                <a:ea typeface="Calibri"/>
                <a:cs typeface="B Nazanin" panose="00000400000000000000" pitchFamily="2" charset="-78"/>
              </a:rPr>
              <a:t> نوع خروجی را مشخص می کند.</a:t>
            </a:r>
          </a:p>
          <a:p>
            <a:pPr marL="0" indent="0" algn="r" rtl="1">
              <a:buNone/>
            </a:pPr>
            <a:endParaRPr lang="fa-IR" dirty="0" smtClean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6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142" y="-169816"/>
            <a:ext cx="10515600" cy="6893346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دستور: </a:t>
            </a:r>
          </a:p>
          <a:p>
            <a:pPr marL="0" indent="0" algn="r" rtl="1">
              <a:buNone/>
            </a:pPr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    عبارتی است که مفسر پایتون قادر است آن را اجرا کند.(مثلا نسبت دهی – چاپ)</a:t>
            </a:r>
          </a:p>
          <a:p>
            <a:pPr marL="0" indent="0" algn="r" rtl="1">
              <a:buNone/>
            </a:pPr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اسکریپت:</a:t>
            </a:r>
          </a:p>
          <a:p>
            <a:pPr marL="0" indent="0" algn="r" rtl="1">
              <a:buNone/>
            </a:pPr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        شامل دنباله ای از دستورات است </a:t>
            </a:r>
          </a:p>
          <a:p>
            <a:pPr marL="0" indent="0" algn="r" rtl="1">
              <a:buNone/>
            </a:pPr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             نتیجه پس از اجرای همه ی دستورات نمایش داده می شود.</a:t>
            </a:r>
          </a:p>
          <a:p>
            <a:pPr marL="0" indent="0" algn="r" rtl="1">
              <a:buNone/>
            </a:pPr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عبارت:</a:t>
            </a:r>
          </a:p>
          <a:p>
            <a:pPr marL="0" indent="0" algn="r" rtl="1">
              <a:buNone/>
            </a:pPr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        ترکیبی از مقادیر ، متغیرها و عملگرهاست.</a:t>
            </a:r>
          </a:p>
          <a:p>
            <a:pPr marL="0" indent="0" algn="r" rtl="1">
              <a:buNone/>
            </a:pPr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                   مفسر پس از ارزیابی عبارت نتیجه را نمایش می دهد.</a:t>
            </a:r>
          </a:p>
          <a:p>
            <a:pPr marL="0" indent="0" algn="r" rtl="1">
              <a:buNone/>
            </a:pPr>
            <a:r>
              <a:rPr lang="fa-IR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         نمایش عبارت براساس قالب آن است</a:t>
            </a:r>
            <a:r>
              <a:rPr lang="fa-IR" b="1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+mj-lt"/>
                <a:cs typeface="B Nazanin" panose="00000400000000000000" pitchFamily="2" charset="-78"/>
              </a:rPr>
              <a:t>.</a:t>
            </a:r>
            <a:endParaRPr lang="fa-IR" b="1" dirty="0">
              <a:solidFill>
                <a:srgbClr val="FFFF00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  <a:latin typeface="+mj-lt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1875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365760"/>
            <a:ext cx="10353762" cy="542544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18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cs typeface="B Nazanin" panose="00000400000000000000" pitchFamily="2" charset="-78"/>
              </a:rPr>
              <a:t>دستور </a:t>
            </a:r>
            <a:r>
              <a:rPr lang="en-US" sz="18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cs typeface="B Nazanin" panose="00000400000000000000" pitchFamily="2" charset="-78"/>
              </a:rPr>
              <a:t>print</a:t>
            </a:r>
            <a:r>
              <a:rPr lang="fa-IR" sz="18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cs typeface="B Nazanin" panose="00000400000000000000" pitchFamily="2" charset="-78"/>
              </a:rPr>
              <a:t> محتوای عبارت را نمایش می دهد.</a:t>
            </a:r>
            <a:endParaRPr lang="en-US" sz="1800" b="1" dirty="0">
              <a:solidFill>
                <a:srgbClr val="FFFF00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</a:endParaRPr>
          </a:p>
          <a:p>
            <a:pPr marL="0" indent="0" rtl="1">
              <a:buNone/>
            </a:pPr>
            <a:r>
              <a:rPr lang="en-US" sz="1800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Sage&gt;M=“Hello”</a:t>
            </a:r>
          </a:p>
          <a:p>
            <a:pPr marL="0" indent="0" rtl="1">
              <a:buNone/>
            </a:pPr>
            <a:r>
              <a:rPr lang="en-US" sz="1800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sage.&gt; M</a:t>
            </a:r>
          </a:p>
          <a:p>
            <a:pPr marL="0" indent="0" rtl="1">
              <a:buNone/>
            </a:pPr>
            <a:r>
              <a:rPr lang="en-US" sz="1800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‘Hello’</a:t>
            </a:r>
          </a:p>
          <a:p>
            <a:pPr marL="0" indent="0" rtl="1">
              <a:buNone/>
            </a:pPr>
            <a:r>
              <a:rPr lang="en-US" sz="18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Sage&gt;print(M)</a:t>
            </a:r>
          </a:p>
          <a:p>
            <a:pPr marL="0" indent="0" rtl="1">
              <a:buNone/>
            </a:pPr>
            <a:r>
              <a:rPr lang="en-US" sz="1800" dirty="0" smtClean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Hello</a:t>
            </a:r>
            <a:endParaRPr lang="fa-IR" sz="1800" dirty="0">
              <a:solidFill>
                <a:srgbClr val="FFFF00"/>
              </a:solidFill>
              <a:effectLst>
                <a:glow rad="228600">
                  <a:srgbClr val="C0504D">
                    <a:satMod val="175000"/>
                    <a:alpha val="40000"/>
                  </a:srgb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fa-IR" sz="18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cs typeface="B Nazanin" panose="00000400000000000000" pitchFamily="2" charset="-78"/>
              </a:rPr>
              <a:t>                                    </a:t>
            </a:r>
            <a:r>
              <a:rPr lang="en-US" sz="1800" b="1" dirty="0">
                <a:solidFill>
                  <a:srgbClr val="FFFF00"/>
                </a:solidFill>
                <a:effectLst>
                  <a:glow rad="228600">
                    <a:srgbClr val="C0504D">
                      <a:satMod val="175000"/>
                      <a:alpha val="40000"/>
                    </a:srgbClr>
                  </a:glow>
                </a:effectLst>
                <a:cs typeface="B Nazanin" panose="00000400000000000000" pitchFamily="2" charset="-78"/>
              </a:rPr>
              <a:t>            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044268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584</TotalTime>
  <Words>1312</Words>
  <Application>Microsoft Office PowerPoint</Application>
  <PresentationFormat>Widescreen</PresentationFormat>
  <Paragraphs>232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Arabic Typesetting</vt:lpstr>
      <vt:lpstr>Arial</vt:lpstr>
      <vt:lpstr>B Nazanin</vt:lpstr>
      <vt:lpstr>Calibri</vt:lpstr>
      <vt:lpstr>IranNastaliq</vt:lpstr>
      <vt:lpstr>Tahoma</vt:lpstr>
      <vt:lpstr>Times New Roman</vt:lpstr>
      <vt:lpstr>Trebuchet MS</vt:lpstr>
      <vt:lpstr>Wingdings</vt:lpstr>
      <vt:lpstr>Wingdings 3</vt:lpstr>
      <vt:lpstr>Facet</vt:lpstr>
      <vt:lpstr>PowerPoint Presentation</vt:lpstr>
      <vt:lpstr>برنامه نویسی در سیج و پایتون معرفی ساختارهای برنامه و ساختمان داده های موجود تعریف توابع و استفاده از کتابخانه ها محاسبات موازی در سیج </vt:lpstr>
      <vt:lpstr>PowerPoint Presentation</vt:lpstr>
      <vt:lpstr>برنامه نویسی در سیج و پایتون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 BEHDARVAND</dc:creator>
  <cp:lastModifiedBy>AZIZI</cp:lastModifiedBy>
  <cp:revision>57</cp:revision>
  <dcterms:created xsi:type="dcterms:W3CDTF">2015-12-12T19:30:02Z</dcterms:created>
  <dcterms:modified xsi:type="dcterms:W3CDTF">2015-12-27T04:14:44Z</dcterms:modified>
</cp:coreProperties>
</file>